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/>
              <a:t>Трендові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</a:t>
            </a:r>
            <a:r>
              <a:rPr lang="ru-RU" baseline="0" dirty="0" smtClean="0"/>
              <a:t> 2014-2015 </a:t>
            </a:r>
            <a:r>
              <a:rPr lang="ru-RU" baseline="0" dirty="0" err="1" smtClean="0"/>
              <a:t>н.р</a:t>
            </a:r>
            <a:r>
              <a:rPr lang="ru-RU" baseline="0" dirty="0" smtClean="0"/>
              <a:t>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Трендові галузі у сфері освіти, 2014-2015 н. р.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Аркуш1!$A$2:$A$8</c:f>
              <c:strCache>
                <c:ptCount val="7"/>
                <c:pt idx="0">
                  <c:v>Охорона здоров'я</c:v>
                </c:pt>
                <c:pt idx="1">
                  <c:v>Економіка</c:v>
                </c:pt>
                <c:pt idx="2">
                  <c:v>Гуманітарні науки</c:v>
                </c:pt>
                <c:pt idx="3">
                  <c:v>Іженерія і зв'язок</c:v>
                </c:pt>
                <c:pt idx="4">
                  <c:v>Правознавство</c:v>
                </c:pt>
                <c:pt idx="5">
                  <c:v>Транспорт, будівництво й архітектура, ІТ</c:v>
                </c:pt>
                <c:pt idx="6">
                  <c:v>Інші </c:v>
                </c:pt>
              </c:strCache>
            </c:strRef>
          </c:cat>
          <c:val>
            <c:numRef>
              <c:f>Аркуш1!$B$2:$B$8</c:f>
              <c:numCache>
                <c:formatCode>0%</c:formatCode>
                <c:ptCount val="7"/>
                <c:pt idx="0">
                  <c:v>0.31</c:v>
                </c:pt>
                <c:pt idx="1">
                  <c:v>0.24</c:v>
                </c:pt>
                <c:pt idx="2">
                  <c:v>0.05</c:v>
                </c:pt>
                <c:pt idx="3">
                  <c:v>0.04</c:v>
                </c:pt>
                <c:pt idx="4">
                  <c:v>0.04</c:v>
                </c:pt>
                <c:pt idx="5">
                  <c:v>0.03</c:v>
                </c:pt>
                <c:pt idx="6">
                  <c:v>0.28999999999999998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8.3626760097114658E-2"/>
          <c:w val="1"/>
          <c:h val="0.379531591835264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296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56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1929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357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150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722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374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791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564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277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715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28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642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78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677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744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A192-2BA5-4091-BF56-F2A5A6BA5969}" type="datetimeFigureOut">
              <a:rPr lang="uk-UA" smtClean="0"/>
              <a:t>11.05.2016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91BCF6-15FB-4DC2-B6D5-21BFF26A277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571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2699729"/>
          </a:xfrm>
        </p:spPr>
        <p:txBody>
          <a:bodyPr>
            <a:noAutofit/>
          </a:bodyPr>
          <a:lstStyle/>
          <a:p>
            <a:pPr algn="ctr"/>
            <a:r>
              <a:rPr lang="uk-UA" dirty="0" smtClean="0"/>
              <a:t>Співпраця вищих навчальних закладів у рамках програми подвійних </a:t>
            </a:r>
            <a:r>
              <a:rPr lang="uk-UA" dirty="0" smtClean="0"/>
              <a:t>дипломів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5500048" y="54591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Артеменко А. В., </a:t>
            </a:r>
            <a:r>
              <a:rPr lang="uk-UA" dirty="0" err="1" smtClean="0">
                <a:solidFill>
                  <a:schemeClr val="accent1"/>
                </a:solidFill>
              </a:rPr>
              <a:t>к.е.н</a:t>
            </a:r>
            <a:r>
              <a:rPr lang="uk-UA" dirty="0" smtClean="0">
                <a:solidFill>
                  <a:schemeClr val="accent1"/>
                </a:solidFill>
              </a:rPr>
              <a:t>., асистент кафедри міжнародної економіки</a:t>
            </a:r>
            <a:endParaRPr lang="uk-U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3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Рекомендації на </a:t>
            </a:r>
            <a:r>
              <a:rPr lang="uk-UA" dirty="0"/>
              <a:t>рівні вищого навчального закладу: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/>
              <a:t>Розробити </a:t>
            </a:r>
            <a:r>
              <a:rPr lang="uk-UA" sz="2800" dirty="0"/>
              <a:t>стратегії інтернаціоналізації </a:t>
            </a:r>
            <a:r>
              <a:rPr lang="uk-UA" sz="2800" dirty="0" smtClean="0"/>
              <a:t>з включенням </a:t>
            </a:r>
            <a:r>
              <a:rPr lang="uk-UA" sz="2800" dirty="0"/>
              <a:t>в них програм подвійних </a:t>
            </a:r>
            <a:r>
              <a:rPr lang="uk-UA" sz="2800" dirty="0" smtClean="0"/>
              <a:t>дипломів</a:t>
            </a:r>
          </a:p>
          <a:p>
            <a:pPr algn="just"/>
            <a:r>
              <a:rPr lang="uk-UA" sz="2800" dirty="0" smtClean="0"/>
              <a:t>Сформувати </a:t>
            </a:r>
            <a:r>
              <a:rPr lang="uk-UA" sz="2800" dirty="0"/>
              <a:t>інфраструктуру для </a:t>
            </a:r>
            <a:r>
              <a:rPr lang="uk-UA" sz="2800" dirty="0" smtClean="0"/>
              <a:t>реалізації програм </a:t>
            </a:r>
            <a:r>
              <a:rPr lang="uk-UA" sz="2800" dirty="0"/>
              <a:t>подвійних </a:t>
            </a:r>
            <a:r>
              <a:rPr lang="uk-UA" sz="2800" dirty="0" smtClean="0"/>
              <a:t>дипломів</a:t>
            </a:r>
          </a:p>
          <a:p>
            <a:pPr algn="just"/>
            <a:r>
              <a:rPr lang="uk-UA" sz="2800" dirty="0" smtClean="0"/>
              <a:t>Сформувати </a:t>
            </a:r>
            <a:r>
              <a:rPr lang="uk-UA" sz="2800" dirty="0" err="1"/>
              <a:t>мульти</a:t>
            </a:r>
            <a:r>
              <a:rPr lang="uk-UA" sz="2800" dirty="0"/>
              <a:t>-культурні </a:t>
            </a:r>
            <a:r>
              <a:rPr lang="uk-UA" sz="2800" dirty="0" smtClean="0"/>
              <a:t>компетенції у </a:t>
            </a:r>
            <a:r>
              <a:rPr lang="uk-UA" sz="2800" dirty="0"/>
              <a:t>викладачів вузів</a:t>
            </a:r>
          </a:p>
        </p:txBody>
      </p:sp>
    </p:spTree>
    <p:extLst>
      <p:ext uri="{BB962C8B-B14F-4D97-AF65-F5344CB8AC3E}">
        <p14:creationId xmlns:p14="http://schemas.microsoft.com/office/powerpoint/2010/main" val="22327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Переваги реалізації програм спільних дипломів: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2400" dirty="0" smtClean="0"/>
              <a:t>покращення якості </a:t>
            </a:r>
            <a:r>
              <a:rPr lang="uk-UA" sz="2400" dirty="0"/>
              <a:t>освітніх послуг; </a:t>
            </a:r>
          </a:p>
          <a:p>
            <a:pPr lvl="0" algn="just"/>
            <a:r>
              <a:rPr lang="uk-UA" sz="2400" dirty="0" smtClean="0"/>
              <a:t>підвищення конкурентних позицій </a:t>
            </a:r>
            <a:r>
              <a:rPr lang="uk-UA" sz="2400" dirty="0"/>
              <a:t>вузу на зовнішньому і внутрішньому </a:t>
            </a:r>
            <a:r>
              <a:rPr lang="uk-UA" sz="2400" dirty="0" smtClean="0"/>
              <a:t>ринках; </a:t>
            </a:r>
            <a:endParaRPr lang="uk-UA" sz="2400" dirty="0"/>
          </a:p>
          <a:p>
            <a:pPr lvl="0" algn="just"/>
            <a:r>
              <a:rPr lang="uk-UA" sz="2400" dirty="0" smtClean="0"/>
              <a:t>отримання досвіду </a:t>
            </a:r>
            <a:r>
              <a:rPr lang="uk-UA" sz="2400" dirty="0"/>
              <a:t>з використання </a:t>
            </a:r>
            <a:r>
              <a:rPr lang="uk-UA" sz="2400" dirty="0" smtClean="0"/>
              <a:t>новітніх </a:t>
            </a:r>
            <a:r>
              <a:rPr lang="uk-UA" sz="2400" dirty="0"/>
              <a:t>освітніх технологій; </a:t>
            </a:r>
          </a:p>
          <a:p>
            <a:pPr lvl="0" algn="just"/>
            <a:r>
              <a:rPr lang="uk-UA" sz="2400" dirty="0" smtClean="0"/>
              <a:t>розширення </a:t>
            </a:r>
            <a:r>
              <a:rPr lang="uk-UA" sz="2400" dirty="0"/>
              <a:t>можливостей міжнародного партнерства; </a:t>
            </a:r>
          </a:p>
          <a:p>
            <a:pPr lvl="0" algn="just"/>
            <a:r>
              <a:rPr lang="uk-UA" sz="2400" dirty="0" smtClean="0"/>
              <a:t>підвищення </a:t>
            </a:r>
            <a:r>
              <a:rPr lang="uk-UA" sz="2400" dirty="0"/>
              <a:t>рейтингу </a:t>
            </a:r>
            <a:r>
              <a:rPr lang="uk-UA" sz="2400" dirty="0" smtClean="0"/>
              <a:t>ВНЗ. </a:t>
            </a:r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2344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254" y="609600"/>
            <a:ext cx="9845090" cy="132080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Що таке спільна </a:t>
            </a:r>
            <a:r>
              <a:rPr lang="uk-UA" dirty="0" smtClean="0"/>
              <a:t>програма, що </a:t>
            </a:r>
            <a:r>
              <a:rPr lang="uk-UA" dirty="0"/>
              <a:t>призводить до </a:t>
            </a:r>
            <a:r>
              <a:rPr lang="uk-UA" dirty="0" smtClean="0"/>
              <a:t>отримання подвійних </a:t>
            </a:r>
            <a:r>
              <a:rPr lang="uk-UA" dirty="0"/>
              <a:t>дипломів?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 smtClean="0"/>
              <a:t>Це </a:t>
            </a:r>
            <a:r>
              <a:rPr lang="uk-UA" sz="2400" dirty="0"/>
              <a:t>програма, в </a:t>
            </a:r>
            <a:r>
              <a:rPr lang="uk-UA" sz="2400" dirty="0" smtClean="0"/>
              <a:t>якій:</a:t>
            </a:r>
          </a:p>
          <a:p>
            <a:pPr algn="just"/>
            <a:r>
              <a:rPr lang="uk-UA" sz="2400" dirty="0" smtClean="0"/>
              <a:t>основні </a:t>
            </a:r>
            <a:r>
              <a:rPr lang="uk-UA" sz="2400" dirty="0"/>
              <a:t>елементи узгоджені </a:t>
            </a:r>
            <a:r>
              <a:rPr lang="uk-UA" sz="2400" dirty="0" smtClean="0"/>
              <a:t>всіма партнерами (результати </a:t>
            </a:r>
            <a:r>
              <a:rPr lang="uk-UA" sz="2400" dirty="0"/>
              <a:t>навчання, методи навчання, </a:t>
            </a:r>
            <a:r>
              <a:rPr lang="uk-UA" sz="2400" dirty="0" smtClean="0"/>
              <a:t>забезпечення якості</a:t>
            </a:r>
            <a:r>
              <a:rPr lang="uk-UA" sz="2400" dirty="0"/>
              <a:t>, включаючи оцінку, </a:t>
            </a:r>
            <a:r>
              <a:rPr lang="uk-UA" sz="2400" dirty="0" smtClean="0"/>
              <a:t>ECTS і т. д.);</a:t>
            </a:r>
          </a:p>
          <a:p>
            <a:pPr algn="just"/>
            <a:r>
              <a:rPr lang="uk-UA" sz="2400" dirty="0" smtClean="0"/>
              <a:t>передбачена </a:t>
            </a:r>
            <a:r>
              <a:rPr lang="uk-UA" sz="2400" dirty="0"/>
              <a:t>вбудована мобільність </a:t>
            </a:r>
            <a:r>
              <a:rPr lang="uk-UA" sz="2400" dirty="0" smtClean="0"/>
              <a:t>у ВУЗі-партнері</a:t>
            </a:r>
            <a:r>
              <a:rPr lang="uk-UA" sz="2400" dirty="0"/>
              <a:t>, яка визнається </a:t>
            </a:r>
            <a:r>
              <a:rPr lang="uk-UA" sz="2400" dirty="0" smtClean="0"/>
              <a:t>автоматично;</a:t>
            </a:r>
          </a:p>
          <a:p>
            <a:pPr algn="just"/>
            <a:r>
              <a:rPr lang="uk-UA" sz="2400" dirty="0" smtClean="0"/>
              <a:t>здійснюється загальне </a:t>
            </a:r>
            <a:r>
              <a:rPr lang="uk-UA" sz="2400" dirty="0"/>
              <a:t>/ </a:t>
            </a:r>
            <a:r>
              <a:rPr lang="uk-UA" sz="2400" dirty="0" smtClean="0"/>
              <a:t>спільне управління;</a:t>
            </a:r>
          </a:p>
          <a:p>
            <a:pPr algn="just"/>
            <a:r>
              <a:rPr lang="uk-UA" sz="2400" dirty="0" smtClean="0"/>
              <a:t>присуджуються </a:t>
            </a:r>
            <a:r>
              <a:rPr lang="uk-UA" sz="2400" dirty="0"/>
              <a:t>дипломи / </a:t>
            </a:r>
            <a:r>
              <a:rPr lang="uk-UA" sz="2400" dirty="0" smtClean="0"/>
              <a:t>ступені, визнані усіма партнерами.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1875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Критерії </a:t>
            </a:r>
            <a:r>
              <a:rPr lang="uk-UA" dirty="0"/>
              <a:t>класифікації освітньої програми </a:t>
            </a:r>
            <a:r>
              <a:rPr lang="uk-UA" dirty="0" smtClean="0"/>
              <a:t>подвійних дипломів: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uk-UA" sz="2000" dirty="0" smtClean="0"/>
              <a:t>спільна </a:t>
            </a:r>
            <a:r>
              <a:rPr lang="uk-UA" sz="2000" dirty="0"/>
              <a:t>програма розроблена структурним підрозділом вузу </a:t>
            </a:r>
            <a:r>
              <a:rPr lang="uk-UA" sz="2000" dirty="0" smtClean="0"/>
              <a:t>спільно </a:t>
            </a:r>
            <a:r>
              <a:rPr lang="uk-UA" sz="2000" dirty="0"/>
              <a:t>з одним або кількома вузами; </a:t>
            </a:r>
          </a:p>
          <a:p>
            <a:pPr lvl="0" algn="just"/>
            <a:r>
              <a:rPr lang="uk-UA" sz="2000" dirty="0" smtClean="0"/>
              <a:t>перебування осіб, що навчаються </a:t>
            </a:r>
            <a:r>
              <a:rPr lang="uk-UA" sz="2000" dirty="0"/>
              <a:t>у вузах-партнерах має тривалість, що відповідає встановленим правилам в Угоді про спільну програму; </a:t>
            </a:r>
          </a:p>
          <a:p>
            <a:pPr lvl="0" algn="just"/>
            <a:r>
              <a:rPr lang="uk-UA" sz="2000" dirty="0"/>
              <a:t>періоди навчання й академічна атестація, пройдені </a:t>
            </a:r>
            <a:r>
              <a:rPr lang="uk-UA" sz="2000" dirty="0" smtClean="0"/>
              <a:t>студентами </a:t>
            </a:r>
            <a:r>
              <a:rPr lang="uk-UA" sz="2000" dirty="0"/>
              <a:t>у вузах-партнерах спільної програми, взаємно визнаються; </a:t>
            </a:r>
          </a:p>
          <a:p>
            <a:pPr lvl="0" algn="just"/>
            <a:r>
              <a:rPr lang="uk-UA" sz="2000" dirty="0"/>
              <a:t>вузи-партнери спільно розробляють навчальний план і можуть організовувати спільні приймальні та атестаційні комісії; </a:t>
            </a:r>
          </a:p>
          <a:p>
            <a:pPr lvl="0" algn="just"/>
            <a:r>
              <a:rPr lang="uk-UA" sz="2000" dirty="0" smtClean="0"/>
              <a:t>по завершенню </a:t>
            </a:r>
            <a:r>
              <a:rPr lang="uk-UA" sz="2000" dirty="0"/>
              <a:t>спільної програми навчання </a:t>
            </a:r>
            <a:r>
              <a:rPr lang="uk-UA" sz="2000" dirty="0" smtClean="0"/>
              <a:t>студенти </a:t>
            </a:r>
            <a:r>
              <a:rPr lang="uk-UA" sz="2000" dirty="0"/>
              <a:t>отримують документи про освіту, прийняті у вузах-партнерах. </a:t>
            </a:r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0596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Різновиди дипломів: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/>
              <a:t>Дипломи від імені кожного </a:t>
            </a:r>
            <a:r>
              <a:rPr lang="uk-UA" sz="2800" dirty="0" smtClean="0"/>
              <a:t>партнера, визнані </a:t>
            </a:r>
            <a:r>
              <a:rPr lang="uk-UA" sz="2800" dirty="0"/>
              <a:t>всіма </a:t>
            </a:r>
            <a:r>
              <a:rPr lang="uk-UA" sz="2800" dirty="0" smtClean="0"/>
              <a:t>іншими партнерами;</a:t>
            </a:r>
          </a:p>
          <a:p>
            <a:pPr algn="just"/>
            <a:r>
              <a:rPr lang="uk-UA" sz="2800" dirty="0" smtClean="0"/>
              <a:t>Диплом </a:t>
            </a:r>
            <a:r>
              <a:rPr lang="uk-UA" sz="2800" dirty="0"/>
              <a:t>власного вузу </a:t>
            </a:r>
            <a:r>
              <a:rPr lang="uk-UA" sz="2800" dirty="0" smtClean="0"/>
              <a:t>+ сертифікат вузу-партнера;</a:t>
            </a:r>
          </a:p>
          <a:p>
            <a:pPr algn="just"/>
            <a:r>
              <a:rPr lang="uk-UA" sz="2800" dirty="0" smtClean="0"/>
              <a:t>Подвійний </a:t>
            </a:r>
            <a:r>
              <a:rPr lang="uk-UA" sz="2800" dirty="0"/>
              <a:t>диплом </a:t>
            </a:r>
            <a:r>
              <a:rPr lang="uk-UA" sz="2800" dirty="0" smtClean="0"/>
              <a:t>- </a:t>
            </a:r>
            <a:r>
              <a:rPr lang="uk-UA" sz="2800" dirty="0"/>
              <a:t>не те ж саме, </a:t>
            </a:r>
            <a:r>
              <a:rPr lang="uk-UA" sz="2800" dirty="0" smtClean="0"/>
              <a:t>що спільний </a:t>
            </a:r>
            <a:r>
              <a:rPr lang="uk-UA" sz="2800" dirty="0"/>
              <a:t>диплом (один диплом </a:t>
            </a:r>
            <a:r>
              <a:rPr lang="uk-UA" sz="2800" dirty="0" smtClean="0"/>
              <a:t>від імені </a:t>
            </a:r>
            <a:r>
              <a:rPr lang="uk-UA" sz="2800" dirty="0"/>
              <a:t>всіх учасників)</a:t>
            </a:r>
          </a:p>
        </p:txBody>
      </p:sp>
    </p:spTree>
    <p:extLst>
      <p:ext uri="{BB962C8B-B14F-4D97-AF65-F5344CB8AC3E}">
        <p14:creationId xmlns:p14="http://schemas.microsoft.com/office/powerpoint/2010/main" val="35823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/>
          <p:cNvGraphicFramePr/>
          <p:nvPr>
            <p:extLst>
              <p:ext uri="{D42A27DB-BD31-4B8C-83A1-F6EECF244321}">
                <p14:modId xmlns:p14="http://schemas.microsoft.com/office/powerpoint/2010/main" val="3710290352"/>
              </p:ext>
            </p:extLst>
          </p:nvPr>
        </p:nvGraphicFramePr>
        <p:xfrm>
          <a:off x="0" y="204717"/>
          <a:ext cx="11692327" cy="6428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01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Проблеми впровадження системи подвійних дипломів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3200" dirty="0"/>
              <a:t>фінансування навчання; </a:t>
            </a:r>
          </a:p>
          <a:p>
            <a:pPr lvl="0" algn="just"/>
            <a:r>
              <a:rPr lang="uk-UA" sz="3200" dirty="0"/>
              <a:t>визнання спільних ступенів; </a:t>
            </a:r>
          </a:p>
          <a:p>
            <a:pPr lvl="0" algn="just"/>
            <a:r>
              <a:rPr lang="uk-UA" sz="3200" dirty="0"/>
              <a:t>забезпечення і контроль якості; </a:t>
            </a:r>
          </a:p>
          <a:p>
            <a:pPr lvl="0" algn="just"/>
            <a:r>
              <a:rPr lang="uk-UA" sz="3200" dirty="0"/>
              <a:t>ефективність управління; </a:t>
            </a:r>
          </a:p>
          <a:p>
            <a:pPr lvl="0" algn="just"/>
            <a:r>
              <a:rPr lang="uk-UA" sz="3200" dirty="0"/>
              <a:t>синхронізація руху студентів в </a:t>
            </a:r>
            <a:r>
              <a:rPr lang="uk-UA" sz="3200" dirty="0" smtClean="0"/>
              <a:t>університетах </a:t>
            </a:r>
            <a:r>
              <a:rPr lang="uk-UA" sz="3200" dirty="0"/>
              <a:t>різних країн. </a:t>
            </a:r>
          </a:p>
        </p:txBody>
      </p:sp>
    </p:spTree>
    <p:extLst>
      <p:ext uri="{BB962C8B-B14F-4D97-AF65-F5344CB8AC3E}">
        <p14:creationId xmlns:p14="http://schemas.microsoft.com/office/powerpoint/2010/main" val="203675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Організаційні та інституційні передумови реалізації </a:t>
            </a:r>
            <a:r>
              <a:rPr lang="uk-UA" sz="2800" dirty="0"/>
              <a:t>програм </a:t>
            </a:r>
            <a:r>
              <a:rPr lang="uk-UA" sz="2800" dirty="0" smtClean="0"/>
              <a:t>подвійних дипломів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555845"/>
            <a:ext cx="8596668" cy="5158854"/>
          </a:xfrm>
        </p:spPr>
        <p:txBody>
          <a:bodyPr>
            <a:noAutofit/>
          </a:bodyPr>
          <a:lstStyle/>
          <a:p>
            <a:pPr algn="just"/>
            <a:endParaRPr lang="uk-UA" sz="1900" dirty="0"/>
          </a:p>
          <a:p>
            <a:pPr algn="just"/>
            <a:r>
              <a:rPr lang="uk-UA" sz="1900" dirty="0" smtClean="0"/>
              <a:t>Наявність </a:t>
            </a:r>
            <a:r>
              <a:rPr lang="uk-UA" sz="1900" dirty="0"/>
              <a:t>понятійного апарату, сумісного з </a:t>
            </a:r>
            <a:r>
              <a:rPr lang="uk-UA" sz="1900" dirty="0" smtClean="0"/>
              <a:t>європейським.</a:t>
            </a:r>
          </a:p>
          <a:p>
            <a:pPr algn="just"/>
            <a:r>
              <a:rPr lang="uk-UA" sz="1900" dirty="0" smtClean="0"/>
              <a:t>Компетенції </a:t>
            </a:r>
            <a:r>
              <a:rPr lang="uk-UA" sz="1900" dirty="0"/>
              <a:t>викладачів і студентів в </a:t>
            </a:r>
            <a:r>
              <a:rPr lang="uk-UA" sz="1900" dirty="0" smtClean="0"/>
              <a:t>області іноземних мов.</a:t>
            </a:r>
          </a:p>
          <a:p>
            <a:pPr algn="just"/>
            <a:r>
              <a:rPr lang="uk-UA" sz="1900" dirty="0" smtClean="0"/>
              <a:t>Чітка </a:t>
            </a:r>
            <a:r>
              <a:rPr lang="uk-UA" sz="1900" dirty="0"/>
              <a:t>орієнтація вузу на міжнародне </a:t>
            </a:r>
            <a:r>
              <a:rPr lang="uk-UA" sz="1900" dirty="0" smtClean="0"/>
              <a:t>співробітництво, інтернаціоналізацію </a:t>
            </a:r>
            <a:r>
              <a:rPr lang="uk-UA" sz="1900" dirty="0"/>
              <a:t>і Болонський процес, </a:t>
            </a:r>
            <a:r>
              <a:rPr lang="uk-UA" sz="1900" dirty="0" smtClean="0"/>
              <a:t>відповідним чином </a:t>
            </a:r>
            <a:r>
              <a:rPr lang="uk-UA" sz="1900" dirty="0"/>
              <a:t>закріплена в стратегії розвитку </a:t>
            </a:r>
            <a:r>
              <a:rPr lang="uk-UA" sz="1900" dirty="0" smtClean="0"/>
              <a:t>університету.</a:t>
            </a:r>
          </a:p>
          <a:p>
            <a:pPr algn="just"/>
            <a:r>
              <a:rPr lang="uk-UA" sz="1900" dirty="0" smtClean="0"/>
              <a:t>Наявність </a:t>
            </a:r>
            <a:r>
              <a:rPr lang="uk-UA" sz="1900" dirty="0"/>
              <a:t>стійких контактів із зарубіжними </a:t>
            </a:r>
            <a:r>
              <a:rPr lang="uk-UA" sz="1900" dirty="0" smtClean="0"/>
              <a:t>вузами.</a:t>
            </a:r>
          </a:p>
          <a:p>
            <a:pPr algn="just"/>
            <a:r>
              <a:rPr lang="uk-UA" sz="1900" dirty="0" smtClean="0"/>
              <a:t>Наявність </a:t>
            </a:r>
            <a:r>
              <a:rPr lang="uk-UA" sz="1900" dirty="0"/>
              <a:t>досвіду використання в вузі </a:t>
            </a:r>
            <a:r>
              <a:rPr lang="uk-UA" sz="1900" dirty="0" smtClean="0"/>
              <a:t>механізмів Болонського </a:t>
            </a:r>
            <a:r>
              <a:rPr lang="uk-UA" sz="1900" dirty="0"/>
              <a:t>процесу (</a:t>
            </a:r>
            <a:r>
              <a:rPr lang="en-GB" sz="1900" dirty="0"/>
              <a:t>ECTS, </a:t>
            </a:r>
            <a:r>
              <a:rPr lang="uk-UA" sz="1900" dirty="0"/>
              <a:t>додаток до </a:t>
            </a:r>
            <a:r>
              <a:rPr lang="uk-UA" sz="1900" dirty="0" smtClean="0"/>
              <a:t>диплому, система </a:t>
            </a:r>
            <a:r>
              <a:rPr lang="uk-UA" sz="1900" dirty="0"/>
              <a:t>забезпечення якості програм</a:t>
            </a:r>
            <a:r>
              <a:rPr lang="uk-UA" sz="1900" dirty="0" smtClean="0"/>
              <a:t>).</a:t>
            </a:r>
          </a:p>
          <a:p>
            <a:pPr algn="just"/>
            <a:r>
              <a:rPr lang="uk-UA" sz="1900" dirty="0" smtClean="0"/>
              <a:t>Володіння </a:t>
            </a:r>
            <a:r>
              <a:rPr lang="uk-UA" sz="1900" dirty="0"/>
              <a:t>викладачами та </a:t>
            </a:r>
            <a:r>
              <a:rPr lang="uk-UA" sz="1900" dirty="0" smtClean="0"/>
              <a:t>методистами методиками </a:t>
            </a:r>
            <a:r>
              <a:rPr lang="uk-UA" sz="1900" dirty="0"/>
              <a:t>визначення результатів навчання </a:t>
            </a:r>
            <a:r>
              <a:rPr lang="uk-UA" sz="1900" dirty="0" smtClean="0"/>
              <a:t>і оцінки </a:t>
            </a:r>
            <a:r>
              <a:rPr lang="uk-UA" sz="1900" dirty="0"/>
              <a:t>їх досягнення </a:t>
            </a:r>
            <a:r>
              <a:rPr lang="uk-UA" sz="1900" dirty="0" smtClean="0"/>
              <a:t>(техніки взаємодії </a:t>
            </a:r>
            <a:r>
              <a:rPr lang="uk-UA" sz="1900" dirty="0"/>
              <a:t>з підприємствами, культура роботи </a:t>
            </a:r>
            <a:r>
              <a:rPr lang="uk-UA" sz="1900" dirty="0" smtClean="0"/>
              <a:t>в команді </a:t>
            </a:r>
            <a:r>
              <a:rPr lang="uk-UA" sz="1900" dirty="0"/>
              <a:t>для подолання розділення по кафедрам </a:t>
            </a:r>
            <a:r>
              <a:rPr lang="uk-UA" sz="1900" dirty="0" smtClean="0"/>
              <a:t>та дисциплін</a:t>
            </a:r>
            <a:r>
              <a:rPr lang="uk-UA" sz="1900" dirty="0"/>
              <a:t>) і проектування </a:t>
            </a:r>
            <a:r>
              <a:rPr lang="uk-UA" sz="1900" dirty="0" smtClean="0"/>
              <a:t>міждисциплінарних модулів.</a:t>
            </a:r>
            <a:endParaRPr lang="uk-UA" sz="1900" dirty="0"/>
          </a:p>
          <a:p>
            <a:pPr algn="just"/>
            <a:endParaRPr lang="uk-UA" sz="1900" dirty="0"/>
          </a:p>
        </p:txBody>
      </p:sp>
    </p:spTree>
    <p:extLst>
      <p:ext uri="{BB962C8B-B14F-4D97-AF65-F5344CB8AC3E}">
        <p14:creationId xmlns:p14="http://schemas.microsoft.com/office/powerpoint/2010/main" val="8351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Рекомендації на </a:t>
            </a:r>
            <a:r>
              <a:rPr lang="uk-UA" dirty="0"/>
              <a:t>міжвузівському рівні: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Створити </a:t>
            </a:r>
            <a:r>
              <a:rPr lang="uk-UA" sz="2400" dirty="0"/>
              <a:t>центр координації </a:t>
            </a:r>
            <a:r>
              <a:rPr lang="uk-UA" sz="2400" dirty="0" smtClean="0"/>
              <a:t>мережевої взаємодії </a:t>
            </a:r>
            <a:r>
              <a:rPr lang="uk-UA" sz="2400" dirty="0"/>
              <a:t>вузів в частині </a:t>
            </a:r>
            <a:r>
              <a:rPr lang="uk-UA" sz="2400" dirty="0" smtClean="0"/>
              <a:t>реалізації програм </a:t>
            </a:r>
            <a:r>
              <a:rPr lang="uk-UA" sz="2400" dirty="0"/>
              <a:t>подвійних </a:t>
            </a:r>
            <a:r>
              <a:rPr lang="uk-UA" sz="2400" dirty="0" smtClean="0"/>
              <a:t>дипломів;</a:t>
            </a:r>
          </a:p>
          <a:p>
            <a:r>
              <a:rPr lang="uk-UA" sz="2400" dirty="0" smtClean="0"/>
              <a:t>Створити </a:t>
            </a:r>
            <a:r>
              <a:rPr lang="uk-UA" sz="2400" dirty="0"/>
              <a:t>базу даних успішної </a:t>
            </a:r>
            <a:r>
              <a:rPr lang="uk-UA" sz="2400" dirty="0" smtClean="0"/>
              <a:t>практики;</a:t>
            </a:r>
          </a:p>
          <a:p>
            <a:r>
              <a:rPr lang="uk-UA" sz="2400" dirty="0" smtClean="0"/>
              <a:t>Посилити </a:t>
            </a:r>
            <a:r>
              <a:rPr lang="uk-UA" sz="2400" dirty="0"/>
              <a:t>роботу по залученню </a:t>
            </a:r>
            <a:r>
              <a:rPr lang="uk-UA" sz="2400" dirty="0" smtClean="0"/>
              <a:t>іноземних студентів;</a:t>
            </a:r>
          </a:p>
          <a:p>
            <a:r>
              <a:rPr lang="uk-UA" sz="2400" dirty="0" smtClean="0"/>
              <a:t>Сформувати </a:t>
            </a:r>
            <a:r>
              <a:rPr lang="uk-UA" sz="2400" dirty="0"/>
              <a:t>у викладачів </a:t>
            </a:r>
            <a:r>
              <a:rPr lang="uk-UA" sz="2400" dirty="0" smtClean="0"/>
              <a:t>і адміністраторів </a:t>
            </a:r>
            <a:r>
              <a:rPr lang="uk-UA" sz="2400" dirty="0"/>
              <a:t>вміння, необхідні </a:t>
            </a:r>
            <a:r>
              <a:rPr lang="uk-UA" sz="2400" dirty="0" smtClean="0"/>
              <a:t>для реалізації </a:t>
            </a:r>
            <a:r>
              <a:rPr lang="uk-UA" sz="2400" dirty="0"/>
              <a:t>програм подвійних </a:t>
            </a:r>
            <a:r>
              <a:rPr lang="uk-UA" sz="2400" dirty="0" smtClean="0"/>
              <a:t>дипломів.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492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469</Words>
  <Application>Microsoft Office PowerPoint</Application>
  <PresentationFormat>Широкий екран</PresentationFormat>
  <Paragraphs>48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Співпраця вищих навчальних закладів у рамках програми подвійних дипломів</vt:lpstr>
      <vt:lpstr>Переваги реалізації програм спільних дипломів:</vt:lpstr>
      <vt:lpstr>Що таке спільна програма, що призводить до отримання подвійних дипломів?</vt:lpstr>
      <vt:lpstr>Критерії класифікації освітньої програми подвійних дипломів:</vt:lpstr>
      <vt:lpstr>Різновиди дипломів:</vt:lpstr>
      <vt:lpstr>Презентація PowerPoint</vt:lpstr>
      <vt:lpstr>Проблеми впровадження системи подвійних дипломів</vt:lpstr>
      <vt:lpstr>Організаційні та інституційні передумови реалізації програм подвійних дипломів</vt:lpstr>
      <vt:lpstr>Рекомендації на міжвузівському рівні:</vt:lpstr>
      <vt:lpstr>Рекомендації на рівні вищого навчального закладу: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Співпраця вищих навчальних закладів у рамках програми подвійних дипломів</dc:title>
  <dc:creator>Anna</dc:creator>
  <cp:lastModifiedBy>Anna</cp:lastModifiedBy>
  <cp:revision>8</cp:revision>
  <dcterms:created xsi:type="dcterms:W3CDTF">2016-05-10T08:57:07Z</dcterms:created>
  <dcterms:modified xsi:type="dcterms:W3CDTF">2016-05-10T22:03:34Z</dcterms:modified>
</cp:coreProperties>
</file>